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470" r:id="rId3"/>
    <p:sldId id="532" r:id="rId4"/>
    <p:sldId id="533" r:id="rId5"/>
    <p:sldId id="324" r:id="rId6"/>
    <p:sldId id="472" r:id="rId7"/>
    <p:sldId id="535" r:id="rId8"/>
    <p:sldId id="473" r:id="rId9"/>
    <p:sldId id="474" r:id="rId10"/>
    <p:sldId id="471" r:id="rId11"/>
    <p:sldId id="476" r:id="rId12"/>
    <p:sldId id="477" r:id="rId13"/>
    <p:sldId id="478" r:id="rId14"/>
    <p:sldId id="541" r:id="rId15"/>
    <p:sldId id="536" r:id="rId16"/>
    <p:sldId id="479" r:id="rId17"/>
    <p:sldId id="480" r:id="rId18"/>
    <p:sldId id="537" r:id="rId19"/>
    <p:sldId id="481" r:id="rId20"/>
    <p:sldId id="482" r:id="rId21"/>
    <p:sldId id="483" r:id="rId22"/>
    <p:sldId id="484" r:id="rId23"/>
    <p:sldId id="485" r:id="rId24"/>
    <p:sldId id="538" r:id="rId25"/>
    <p:sldId id="486" r:id="rId26"/>
    <p:sldId id="539" r:id="rId27"/>
    <p:sldId id="540" r:id="rId28"/>
    <p:sldId id="469" r:id="rId29"/>
    <p:sldId id="487" r:id="rId30"/>
    <p:sldId id="488" r:id="rId31"/>
    <p:sldId id="489" r:id="rId32"/>
    <p:sldId id="490" r:id="rId33"/>
    <p:sldId id="491" r:id="rId34"/>
    <p:sldId id="492" r:id="rId35"/>
    <p:sldId id="493" r:id="rId36"/>
    <p:sldId id="494" r:id="rId37"/>
    <p:sldId id="495" r:id="rId38"/>
    <p:sldId id="496" r:id="rId39"/>
    <p:sldId id="497" r:id="rId40"/>
    <p:sldId id="498" r:id="rId41"/>
    <p:sldId id="499" r:id="rId42"/>
    <p:sldId id="500" r:id="rId43"/>
    <p:sldId id="501" r:id="rId44"/>
    <p:sldId id="502" r:id="rId45"/>
    <p:sldId id="503" r:id="rId46"/>
    <p:sldId id="52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8"/>
    <p:restoredTop sz="88555"/>
  </p:normalViewPr>
  <p:slideViewPr>
    <p:cSldViewPr snapToGrid="0">
      <p:cViewPr varScale="1">
        <p:scale>
          <a:sx n="93" d="100"/>
          <a:sy n="93" d="100"/>
        </p:scale>
        <p:origin x="22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7D788-BFA1-4F43-9745-1DE168951A46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1E644-48F9-9543-9FBB-4B808E91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73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73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74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44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With attributes: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Road network: lines representing road segments, with attributes (road name, road type, speed limit)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Without attributes: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Elevation data: the positions specify points in space, and those points inherently specify the elevation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point clouds: points representing the surface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10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54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81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03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87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23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94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2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8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People count: </a:t>
            </a:r>
            <a:r>
              <a:rPr lang="en-US" dirty="0"/>
              <a:t>quantitative (ratio)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Year: </a:t>
            </a:r>
            <a:r>
              <a:rPr lang="en-US" dirty="0"/>
              <a:t>quantitative (interval) or ordinal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Age: </a:t>
            </a:r>
            <a:r>
              <a:rPr lang="en-US" dirty="0"/>
              <a:t>quantitative (ratio) or ordinal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Sex: </a:t>
            </a:r>
            <a:r>
              <a:rPr lang="en-US" dirty="0"/>
              <a:t>categorical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Marital status: </a:t>
            </a:r>
            <a:r>
              <a:rPr lang="en-US" dirty="0"/>
              <a:t>categorical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7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99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24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553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37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4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36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82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76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3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07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39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11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51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17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7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799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01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4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94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96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75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52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8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38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Item is an individual, discrete entity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Attribute is some property (of an individual) that can be measured</a:t>
            </a:r>
          </a:p>
          <a:p>
            <a:pPr marL="171450" indent="-171450">
              <a:buFontTx/>
              <a:buChar char="-"/>
            </a:pPr>
            <a:r>
              <a:rPr lang="en-US" dirty="0"/>
              <a:t>Links are </a:t>
            </a:r>
            <a:r>
              <a:rPr lang="en-US" dirty="0" err="1"/>
              <a:t>relatinoships</a:t>
            </a:r>
            <a:r>
              <a:rPr lang="en-US" dirty="0"/>
              <a:t> between items, usually for networks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Position is spatial data that specifies a location in 2D or 3D.</a:t>
            </a:r>
          </a:p>
          <a:p>
            <a:pPr marL="171450" indent="-171450">
              <a:buFontTx/>
              <a:buChar char="-"/>
            </a:pPr>
            <a:r>
              <a:rPr lang="en-US" dirty="0"/>
              <a:t>Grid specifies the strategy for sampling continuous data that make up the items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Difference between fields and geometry is that fields are attribute-focused, while geometry data sets are not.</a:t>
            </a:r>
          </a:p>
          <a:p>
            <a:pPr marL="171450" indent="-171450">
              <a:buFontTx/>
              <a:buChar char="-"/>
            </a:pPr>
            <a:r>
              <a:rPr lang="en-US" dirty="0"/>
              <a:t>Fields are about how the continuous attribute changes over some area, but geometry is about the precise structure of some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86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2FBAD-210B-4BCB-ADC5-172F4BC0A4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0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B15-810E-C6C1-4C2B-4A34D94EC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64D2A-0050-9245-8354-C2197D8EF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B3A8-16FE-AE85-F409-A8676CC4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AEA0-97E8-F1B8-CD1E-EA616C7B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BCEA1-0F31-5488-C6D4-90D4B846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FD4E-75DD-5C01-4548-C7AC8AB0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D6311-53D4-5FB0-7B28-0A7BE286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C6ABA-90F5-0EE3-B1EB-9592A5F5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7DDA9-60BF-C72D-86F1-CB2301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55B52-F449-5E9A-1E38-DD690734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639DA6-8396-38B7-7AC1-DA6027E05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372A3-3600-BFF9-DCCD-6E1550FB4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05D3-A3A4-C497-6DF5-3D19EB6A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E3D0-27E4-2564-334C-B1813B12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71E96-0419-66B0-7E75-C63BD96C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0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85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1219170" lvl="1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828754" lvl="2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2438339" lvl="3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3047924" lvl="4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3657509" lvl="5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4267093" lvl="6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4876678" lvl="7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5486263" lvl="8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90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BD78-C738-FFAE-5BE2-9A58608B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73BA-BB11-B6F4-62D8-BCA0C11E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9F542-7B40-23ED-F5C3-80EC85B5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5FED8-7261-A9B4-9F63-A08E9413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82754-55DC-5088-6833-30D62204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7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783A-0665-FADE-8B9C-B7118CBA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318F9-5E44-197E-A0D5-952F6766F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5D2B4-A575-D23C-149D-A7F20CD1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B2F57-C685-92CC-6CA4-D26E878F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3E27-8338-D4D7-D87C-55E6ED74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1F53-E84B-20C8-14F2-F26EB04A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E46C-FD5C-9986-20C9-1E35E3C8A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27D98-F6C6-E18A-2AA3-99C213A8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146BB-8396-F617-3C0E-1D8FD7AC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15AE5-6928-81FC-B05E-3CDACFC8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A4A81-4232-8ACE-148C-D6562691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E522-A424-C2EA-F669-7D0A758A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D371F-63A8-B440-8C4E-7F05D4E1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5DFCD-970A-163E-7D5C-A06FB2123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9CB4B-6D0C-F366-C08F-87E9E695D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4F7B3-3DCF-B550-685E-AB9F85DC8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0C68D-7D33-C1FC-6895-0FAD95B4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CFF44-6D41-C4CA-98AE-FC2C56B9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50E0E-8125-3DD7-A29F-EE4007AB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6471-3D3F-5B4A-5469-C64D3339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69C66-A7EA-E32A-4AD6-7DF35A4A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DF364-CEE7-44BE-A551-8AEF344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092D-2AF1-0330-6864-1523CC7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6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6667F-0D4B-5C43-6928-59D4217C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1DEB5-1020-4128-E860-13193648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77366-9574-EA60-ECD5-383A6850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6300-8FF5-3E1F-8118-021D1CC0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676D-8858-1D25-8C85-9D4DBA00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70EB8-E573-5C5D-A13E-D4CF00E87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56100-3F98-B0C1-A9BE-EE8DD02FD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6B05D-5891-55EB-01C9-550EC821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C3D07-1788-0CE4-A45F-8F169466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7E81-E311-4A13-1A3E-5566298C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D7D04-A0E0-918B-2706-C4EF74503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9DECB-38F3-64C4-329C-17720A4A4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E9F98-61DF-7AF2-7B2B-1DB13213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7FCE8-B705-6D9F-21E9-9BC38523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39C4-9C90-45C7-B48F-D1526435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1C99D-DE26-59BD-AFC1-BD6A96F6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27D87-E3CB-CC59-20D0-DB63B23E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76EA2-F3B6-D971-976C-643C57CF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A81ED-9C83-DF4F-B38A-5C4375B85F99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13FE-3EF0-A0BC-91E2-A0158B988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9294D-7591-4B24-057C-57C0FA650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570-643D-E545-935B-E24795151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PJqGp_v-cKx62hC0ba9g2zzxzJ8NySVq?usp=shari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YAirRVHoGK-zxXyMn4VT0yONMEDiY8-?usp=shari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VMIuv29u4wwjghJalscGvCDYK0XALxPD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ashingtonpost.com/graphics/2020/world/corona-simulator/" TargetMode="External"/><Relationship Id="rId4" Type="http://schemas.openxmlformats.org/officeDocument/2006/relationships/hyperlink" Target="https://mbtaviz.github.io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800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CS-GY 6313 B: </a:t>
            </a:r>
            <a:br>
              <a:rPr lang="en-US" sz="6000" b="1" dirty="0"/>
            </a:br>
            <a:r>
              <a:rPr lang="en-US" sz="6000" b="1" dirty="0"/>
              <a:t>Information Visualization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4000" y="4267560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9/12/2024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Dataset types: Tables</a:t>
            </a:r>
            <a:endParaRPr lang="en-PT" sz="4400" b="1" dirty="0"/>
          </a:p>
        </p:txBody>
      </p:sp>
      <p:pic>
        <p:nvPicPr>
          <p:cNvPr id="3" name="Picture 2" descr="Following three rules makes a dataset tidy: variables are in columns, observations are in rows, and values are in cells.">
            <a:extLst>
              <a:ext uri="{FF2B5EF4-FFF2-40B4-BE49-F238E27FC236}">
                <a16:creationId xmlns:a16="http://schemas.microsoft.com/office/drawing/2014/main" id="{2E8836B0-503A-7EA7-5A4E-9168C78FA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63"/>
          <a:stretch/>
        </p:blipFill>
        <p:spPr bwMode="auto">
          <a:xfrm>
            <a:off x="5744667" y="748188"/>
            <a:ext cx="326136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ollowing three rules makes a dataset tidy: variables are in columns, observations are in rows, and values are in cells.">
            <a:extLst>
              <a:ext uri="{FF2B5EF4-FFF2-40B4-BE49-F238E27FC236}">
                <a16:creationId xmlns:a16="http://schemas.microsoft.com/office/drawing/2014/main" id="{79A579C8-773B-B9D4-5C36-290E422CF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4" r="33649"/>
          <a:stretch/>
        </p:blipFill>
        <p:spPr bwMode="auto">
          <a:xfrm>
            <a:off x="8930640" y="748188"/>
            <a:ext cx="326136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llowing three rules makes a dataset tidy: variables are in columns, observations are in rows, and values are in cells.">
            <a:extLst>
              <a:ext uri="{FF2B5EF4-FFF2-40B4-BE49-F238E27FC236}">
                <a16:creationId xmlns:a16="http://schemas.microsoft.com/office/drawing/2014/main" id="{17A7F4B0-8BE1-2E92-3F4B-A42198702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3" r="160"/>
          <a:stretch/>
        </p:blipFill>
        <p:spPr bwMode="auto">
          <a:xfrm>
            <a:off x="7503951" y="3610384"/>
            <a:ext cx="326136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D5D08BB-0A52-9A2D-D4AE-248C120AAE8A}"/>
              </a:ext>
            </a:extLst>
          </p:cNvPr>
          <p:cNvSpPr txBox="1">
            <a:spLocks/>
          </p:cNvSpPr>
          <p:nvPr/>
        </p:nvSpPr>
        <p:spPr>
          <a:xfrm>
            <a:off x="328246" y="905934"/>
            <a:ext cx="11527692" cy="4666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dirty="0"/>
              <a:t>variable</a:t>
            </a:r>
            <a:r>
              <a:rPr lang="en-US" dirty="0"/>
              <a:t> must have its own </a:t>
            </a:r>
            <a:r>
              <a:rPr lang="en-US" b="1" dirty="0"/>
              <a:t>column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dirty="0"/>
              <a:t>observation</a:t>
            </a:r>
            <a:r>
              <a:rPr lang="en-US" dirty="0"/>
              <a:t> must have its own </a:t>
            </a:r>
            <a:r>
              <a:rPr lang="en-US" b="1" dirty="0"/>
              <a:t>row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dirty="0"/>
              <a:t>value</a:t>
            </a:r>
            <a:r>
              <a:rPr lang="en-US" dirty="0"/>
              <a:t> must have its own </a:t>
            </a:r>
            <a:r>
              <a:rPr lang="en-US" b="1" dirty="0"/>
              <a:t>cell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dirty="0"/>
              <a:t>Rule of thumb: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Variables often map to aesthetics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Observations can be compared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12588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Dataset types: Networks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specifying relationships between items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node</a:t>
            </a:r>
            <a:r>
              <a:rPr lang="en-US" dirty="0"/>
              <a:t> is an item in a network (vertex)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link</a:t>
            </a:r>
            <a:r>
              <a:rPr lang="en-US" dirty="0"/>
              <a:t> is a relation between two items (edge)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Nodes and links often have attributes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 not have to be related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Social network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Computer network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Gene interaction network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E88279-005E-9A19-22BD-04DB75A5F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37" y="1606305"/>
            <a:ext cx="5375263" cy="364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11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Dataset types: Networks - Trees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tree is a special type of network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Trees have </a:t>
            </a:r>
            <a:r>
              <a:rPr lang="en-US" b="1" dirty="0"/>
              <a:t>hierarchical</a:t>
            </a:r>
            <a:r>
              <a:rPr lang="en-US" dirty="0"/>
              <a:t> 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2050" name="Picture 2" descr="Binary search tree - Wikipedia">
            <a:extLst>
              <a:ext uri="{FF2B5EF4-FFF2-40B4-BE49-F238E27FC236}">
                <a16:creationId xmlns:a16="http://schemas.microsoft.com/office/drawing/2014/main" id="{B5591E8E-5EAF-51D6-0E69-310867AB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77" y="139700"/>
            <a:ext cx="35052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C98B224-04D3-0931-7D15-BDF7A61B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3" y="1872762"/>
            <a:ext cx="8358554" cy="484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9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Dataset types: Fields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70301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Each cell is a measurement/calculation from a </a:t>
            </a:r>
            <a:r>
              <a:rPr lang="en-US" b="1" dirty="0"/>
              <a:t>continuous </a:t>
            </a:r>
            <a:r>
              <a:rPr lang="en-US" dirty="0"/>
              <a:t>domain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Infinite number of possible measurements, but fields discretize the domain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Sampling strategy </a:t>
            </a:r>
            <a:r>
              <a:rPr lang="en-US" dirty="0"/>
              <a:t>is important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Don’t want to mislead the reader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Interpolation can help (can be misleading!)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82FCA-2834-D6B7-37CF-10B2B3BE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01" y="1499580"/>
            <a:ext cx="4002300" cy="534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Dataset types: Fields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70301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Each cell is a measurement/calculation from a </a:t>
            </a:r>
            <a:r>
              <a:rPr lang="en-US" b="1" dirty="0"/>
              <a:t>continuous </a:t>
            </a:r>
            <a:r>
              <a:rPr lang="en-US" dirty="0"/>
              <a:t>domain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Infinite number of possible measurements, but fields discretize the domain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Sampling strategy </a:t>
            </a:r>
            <a:r>
              <a:rPr lang="en-US" dirty="0"/>
              <a:t>is important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Don’t want to mislead the reader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Interpolation can help (can be misleading!)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Medical scans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074" name="Picture 2" descr="Figure 4 from Study on 3D CT image reconstruction and interactive clipping  | Semantic Scholar">
            <a:extLst>
              <a:ext uri="{FF2B5EF4-FFF2-40B4-BE49-F238E27FC236}">
                <a16:creationId xmlns:a16="http://schemas.microsoft.com/office/drawing/2014/main" id="{9DB4CA09-AD4E-E64D-CD00-281C57BF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28" y="2194765"/>
            <a:ext cx="4367872" cy="46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7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Dataset types: Fields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770301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Each cell is a measurement/calculation from a </a:t>
            </a:r>
            <a:r>
              <a:rPr lang="en-US" b="1" dirty="0"/>
              <a:t>continuous </a:t>
            </a:r>
            <a:r>
              <a:rPr lang="en-US" dirty="0"/>
              <a:t>domain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Infinite number of possible measurements, but fields discretize the domain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Sampling strategy </a:t>
            </a:r>
            <a:r>
              <a:rPr lang="en-US" dirty="0"/>
              <a:t>is important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Don’t want to mislead the reader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Interpolation can help (can be misleading!)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Medical scans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Aerodynamics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050AD1A-0230-D764-06CB-F158344F9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5760"/>
            <a:ext cx="5219700" cy="404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891E3C0-F397-50B6-4789-F75B7105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5" y="4013200"/>
            <a:ext cx="5298567" cy="244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1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Dataset types: Geometry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Specifies info about the shape of items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Explicit spatial positions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Intrinsically spatial (like fields)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May or may not have attributes!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Examples: Roads, Lidar scans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5122" name="Picture 2" descr="LizardTech awarded US patent for LiDAR point cloud compression - Geospatial  World">
            <a:extLst>
              <a:ext uri="{FF2B5EF4-FFF2-40B4-BE49-F238E27FC236}">
                <a16:creationId xmlns:a16="http://schemas.microsoft.com/office/drawing/2014/main" id="{E876702A-F4B2-B2D1-3D6F-CBB6AE12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62" y="3136900"/>
            <a:ext cx="7840661" cy="349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95863F-F8A9-35A1-7ABA-B6A49563F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351834"/>
            <a:ext cx="5626588" cy="49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0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Attribute types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Attributes are the measured properties of items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Person’s height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Density of a cloud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Annual rainfall for a country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Usually maps onto visual aesthetics of the viz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97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Attribute types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Different kinds of attributes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DC7FA2-398F-287F-5792-E71F09FB2B7C}"/>
              </a:ext>
            </a:extLst>
          </p:cNvPr>
          <p:cNvSpPr/>
          <p:nvPr/>
        </p:nvSpPr>
        <p:spPr>
          <a:xfrm>
            <a:off x="1270363" y="1859736"/>
            <a:ext cx="5770517" cy="4092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8542A-0893-5384-27D0-21F2EE6382B3}"/>
              </a:ext>
            </a:extLst>
          </p:cNvPr>
          <p:cNvSpPr txBox="1"/>
          <p:nvPr/>
        </p:nvSpPr>
        <p:spPr>
          <a:xfrm>
            <a:off x="3109821" y="1845917"/>
            <a:ext cx="2147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Attribute 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B3660-FAB3-76F8-52EC-B8E09C7D221E}"/>
              </a:ext>
            </a:extLst>
          </p:cNvPr>
          <p:cNvSpPr/>
          <p:nvPr/>
        </p:nvSpPr>
        <p:spPr>
          <a:xfrm>
            <a:off x="1498963" y="2401718"/>
            <a:ext cx="5346702" cy="10992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5C1B2-0376-8499-CE57-270D18FB417D}"/>
              </a:ext>
            </a:extLst>
          </p:cNvPr>
          <p:cNvSpPr/>
          <p:nvPr/>
        </p:nvSpPr>
        <p:spPr>
          <a:xfrm>
            <a:off x="1498963" y="3616542"/>
            <a:ext cx="5369229" cy="22339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E572D-EFAB-A2D2-287D-6486E0CD7F0F}"/>
              </a:ext>
            </a:extLst>
          </p:cNvPr>
          <p:cNvSpPr txBox="1"/>
          <p:nvPr/>
        </p:nvSpPr>
        <p:spPr>
          <a:xfrm>
            <a:off x="1518012" y="2415924"/>
            <a:ext cx="1485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Categorical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B773E-30D1-6B02-8A1C-96A02390FF1F}"/>
              </a:ext>
            </a:extLst>
          </p:cNvPr>
          <p:cNvSpPr txBox="1"/>
          <p:nvPr/>
        </p:nvSpPr>
        <p:spPr>
          <a:xfrm>
            <a:off x="1498963" y="3648809"/>
            <a:ext cx="1157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Ordered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95487A-C872-925E-7E76-BC7E8159ED1D}"/>
              </a:ext>
            </a:extLst>
          </p:cNvPr>
          <p:cNvSpPr/>
          <p:nvPr/>
        </p:nvSpPr>
        <p:spPr>
          <a:xfrm>
            <a:off x="3863842" y="2880821"/>
            <a:ext cx="530468" cy="530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143FA00-7435-C9D8-02EE-8A97BC425278}"/>
              </a:ext>
            </a:extLst>
          </p:cNvPr>
          <p:cNvSpPr/>
          <p:nvPr/>
        </p:nvSpPr>
        <p:spPr>
          <a:xfrm>
            <a:off x="4511359" y="2517294"/>
            <a:ext cx="615343" cy="5304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28C0C-9A38-D641-2409-AB9F732718D0}"/>
              </a:ext>
            </a:extLst>
          </p:cNvPr>
          <p:cNvSpPr/>
          <p:nvPr/>
        </p:nvSpPr>
        <p:spPr>
          <a:xfrm>
            <a:off x="5357811" y="2700866"/>
            <a:ext cx="530468" cy="530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>
            <a:extLst>
              <a:ext uri="{FF2B5EF4-FFF2-40B4-BE49-F238E27FC236}">
                <a16:creationId xmlns:a16="http://schemas.microsoft.com/office/drawing/2014/main" id="{3BD778CF-9292-0D08-121B-BA3AEDD51856}"/>
              </a:ext>
            </a:extLst>
          </p:cNvPr>
          <p:cNvSpPr/>
          <p:nvPr/>
        </p:nvSpPr>
        <p:spPr>
          <a:xfrm>
            <a:off x="2986076" y="2474393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DA801B-EB89-F948-E116-313415198B0C}"/>
              </a:ext>
            </a:extLst>
          </p:cNvPr>
          <p:cNvSpPr/>
          <p:nvPr/>
        </p:nvSpPr>
        <p:spPr>
          <a:xfrm>
            <a:off x="1651364" y="4111963"/>
            <a:ext cx="2400300" cy="16242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E4745A-1DF1-04A7-D3F8-CEC5D3809EF1}"/>
              </a:ext>
            </a:extLst>
          </p:cNvPr>
          <p:cNvSpPr/>
          <p:nvPr/>
        </p:nvSpPr>
        <p:spPr>
          <a:xfrm>
            <a:off x="4204065" y="4111963"/>
            <a:ext cx="2539998" cy="16242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11E4C9-010E-A494-62D2-B74F070B4362}"/>
              </a:ext>
            </a:extLst>
          </p:cNvPr>
          <p:cNvSpPr txBox="1"/>
          <p:nvPr/>
        </p:nvSpPr>
        <p:spPr>
          <a:xfrm>
            <a:off x="1651364" y="4061856"/>
            <a:ext cx="95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Ordinal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31D064-76FF-9EF6-DB6C-911A379CC3E0}"/>
              </a:ext>
            </a:extLst>
          </p:cNvPr>
          <p:cNvSpPr txBox="1"/>
          <p:nvPr/>
        </p:nvSpPr>
        <p:spPr>
          <a:xfrm>
            <a:off x="4204065" y="4061856"/>
            <a:ext cx="1485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Quantitative</a:t>
            </a:r>
          </a:p>
        </p:txBody>
      </p:sp>
      <p:pic>
        <p:nvPicPr>
          <p:cNvPr id="24" name="Graphic 23" descr="Shirt with solid fill">
            <a:extLst>
              <a:ext uri="{FF2B5EF4-FFF2-40B4-BE49-F238E27FC236}">
                <a16:creationId xmlns:a16="http://schemas.microsoft.com/office/drawing/2014/main" id="{1192387C-64F3-3F12-F1AF-B580BB652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0511" y="5121274"/>
            <a:ext cx="559857" cy="559857"/>
          </a:xfrm>
          <a:prstGeom prst="rect">
            <a:avLst/>
          </a:prstGeom>
        </p:spPr>
      </p:pic>
      <p:pic>
        <p:nvPicPr>
          <p:cNvPr id="25" name="Graphic 24" descr="Shirt with solid fill">
            <a:extLst>
              <a:ext uri="{FF2B5EF4-FFF2-40B4-BE49-F238E27FC236}">
                <a16:creationId xmlns:a16="http://schemas.microsoft.com/office/drawing/2014/main" id="{E7BE6853-2EB4-4A32-5A2A-47228236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1233" y="4873470"/>
            <a:ext cx="815790" cy="815790"/>
          </a:xfrm>
          <a:prstGeom prst="rect">
            <a:avLst/>
          </a:prstGeom>
        </p:spPr>
      </p:pic>
      <p:pic>
        <p:nvPicPr>
          <p:cNvPr id="26" name="Graphic 25" descr="Shirt with solid fill">
            <a:extLst>
              <a:ext uri="{FF2B5EF4-FFF2-40B4-BE49-F238E27FC236}">
                <a16:creationId xmlns:a16="http://schemas.microsoft.com/office/drawing/2014/main" id="{A5DEA352-E056-558F-CD21-FC94F8CB0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0826" y="4345321"/>
            <a:ext cx="1398939" cy="139893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9B3CFD-3876-7AAF-4718-D91AAB316B3D}"/>
              </a:ext>
            </a:extLst>
          </p:cNvPr>
          <p:cNvCxnSpPr>
            <a:cxnSpLocks/>
          </p:cNvCxnSpPr>
          <p:nvPr/>
        </p:nvCxnSpPr>
        <p:spPr>
          <a:xfrm>
            <a:off x="4342930" y="4629062"/>
            <a:ext cx="6340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ED8A90-DC43-9E17-C4ED-76FB2A09E81A}"/>
              </a:ext>
            </a:extLst>
          </p:cNvPr>
          <p:cNvCxnSpPr>
            <a:cxnSpLocks/>
          </p:cNvCxnSpPr>
          <p:nvPr/>
        </p:nvCxnSpPr>
        <p:spPr>
          <a:xfrm>
            <a:off x="4342930" y="4873470"/>
            <a:ext cx="120878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98022B-26B2-ECE8-FC37-BAE4F22E5938}"/>
              </a:ext>
            </a:extLst>
          </p:cNvPr>
          <p:cNvCxnSpPr>
            <a:cxnSpLocks/>
          </p:cNvCxnSpPr>
          <p:nvPr/>
        </p:nvCxnSpPr>
        <p:spPr>
          <a:xfrm>
            <a:off x="4342930" y="5144648"/>
            <a:ext cx="184886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9D0B4E-E8A6-0056-D0B1-13798C5AEC10}"/>
              </a:ext>
            </a:extLst>
          </p:cNvPr>
          <p:cNvCxnSpPr>
            <a:cxnSpLocks/>
          </p:cNvCxnSpPr>
          <p:nvPr/>
        </p:nvCxnSpPr>
        <p:spPr>
          <a:xfrm>
            <a:off x="4342930" y="5469617"/>
            <a:ext cx="22233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69E38F5-5442-507F-AC99-60A8FD897C40}"/>
              </a:ext>
            </a:extLst>
          </p:cNvPr>
          <p:cNvSpPr/>
          <p:nvPr/>
        </p:nvSpPr>
        <p:spPr>
          <a:xfrm>
            <a:off x="7308977" y="1859736"/>
            <a:ext cx="2984555" cy="4092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116596-3EE3-D178-EC0E-2A81DC9F0162}"/>
              </a:ext>
            </a:extLst>
          </p:cNvPr>
          <p:cNvSpPr txBox="1"/>
          <p:nvPr/>
        </p:nvSpPr>
        <p:spPr>
          <a:xfrm>
            <a:off x="7521368" y="1871528"/>
            <a:ext cx="2554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Ordering Direction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176839-15FA-A931-598D-D99D34A73503}"/>
              </a:ext>
            </a:extLst>
          </p:cNvPr>
          <p:cNvSpPr/>
          <p:nvPr/>
        </p:nvSpPr>
        <p:spPr>
          <a:xfrm>
            <a:off x="7491675" y="2469244"/>
            <a:ext cx="2554674" cy="9420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691AA1-B9A7-B719-53C4-0624A320A3DB}"/>
              </a:ext>
            </a:extLst>
          </p:cNvPr>
          <p:cNvSpPr txBox="1"/>
          <p:nvPr/>
        </p:nvSpPr>
        <p:spPr>
          <a:xfrm>
            <a:off x="7510724" y="2483450"/>
            <a:ext cx="14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Sequential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45690D-2A88-AB43-42A4-B63B8E461048}"/>
              </a:ext>
            </a:extLst>
          </p:cNvPr>
          <p:cNvSpPr/>
          <p:nvPr/>
        </p:nvSpPr>
        <p:spPr>
          <a:xfrm>
            <a:off x="7491675" y="3625332"/>
            <a:ext cx="2554674" cy="9420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398A44-5DC7-EC7A-701D-F929FFD93F31}"/>
              </a:ext>
            </a:extLst>
          </p:cNvPr>
          <p:cNvSpPr txBox="1"/>
          <p:nvPr/>
        </p:nvSpPr>
        <p:spPr>
          <a:xfrm>
            <a:off x="7510724" y="3639538"/>
            <a:ext cx="12879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Diverging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396D80-85A0-FBF0-FDDB-BB52F72E180C}"/>
              </a:ext>
            </a:extLst>
          </p:cNvPr>
          <p:cNvSpPr/>
          <p:nvPr/>
        </p:nvSpPr>
        <p:spPr>
          <a:xfrm>
            <a:off x="7491675" y="4783108"/>
            <a:ext cx="2554674" cy="9420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230515-38B4-09E4-70EE-BA11BA7D3969}"/>
              </a:ext>
            </a:extLst>
          </p:cNvPr>
          <p:cNvSpPr txBox="1"/>
          <p:nvPr/>
        </p:nvSpPr>
        <p:spPr>
          <a:xfrm>
            <a:off x="7510724" y="4797314"/>
            <a:ext cx="838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Cyclic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FF0DCFD-AAA3-6361-591B-A55D1224028C}"/>
              </a:ext>
            </a:extLst>
          </p:cNvPr>
          <p:cNvCxnSpPr/>
          <p:nvPr/>
        </p:nvCxnSpPr>
        <p:spPr>
          <a:xfrm>
            <a:off x="7619054" y="3089922"/>
            <a:ext cx="20605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B6B5A44-8A56-43BD-BDC5-EBC9A9C2AD9E}"/>
              </a:ext>
            </a:extLst>
          </p:cNvPr>
          <p:cNvCxnSpPr>
            <a:cxnSpLocks/>
          </p:cNvCxnSpPr>
          <p:nvPr/>
        </p:nvCxnSpPr>
        <p:spPr>
          <a:xfrm flipV="1">
            <a:off x="7619054" y="2914337"/>
            <a:ext cx="0" cy="3852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412DE8-E07F-0F3F-EF95-AEF8DE210825}"/>
              </a:ext>
            </a:extLst>
          </p:cNvPr>
          <p:cNvCxnSpPr/>
          <p:nvPr/>
        </p:nvCxnSpPr>
        <p:spPr>
          <a:xfrm>
            <a:off x="7589521" y="4227756"/>
            <a:ext cx="209005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FCEF8B0-5659-0A7C-7170-29E9318AD685}"/>
              </a:ext>
            </a:extLst>
          </p:cNvPr>
          <p:cNvCxnSpPr>
            <a:cxnSpLocks/>
          </p:cNvCxnSpPr>
          <p:nvPr/>
        </p:nvCxnSpPr>
        <p:spPr>
          <a:xfrm flipV="1">
            <a:off x="8646445" y="4035152"/>
            <a:ext cx="0" cy="38520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A312906D-CE04-D62A-638F-1F73193F44F7}"/>
              </a:ext>
            </a:extLst>
          </p:cNvPr>
          <p:cNvSpPr/>
          <p:nvPr/>
        </p:nvSpPr>
        <p:spPr>
          <a:xfrm>
            <a:off x="8371551" y="4956148"/>
            <a:ext cx="595095" cy="679396"/>
          </a:xfrm>
          <a:prstGeom prst="arc">
            <a:avLst>
              <a:gd name="adj1" fmla="val 16200000"/>
              <a:gd name="adj2" fmla="val 14742071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25A091-D6EB-5C05-851D-EBC6D88DB2AF}"/>
              </a:ext>
            </a:extLst>
          </p:cNvPr>
          <p:cNvCxnSpPr>
            <a:cxnSpLocks/>
          </p:cNvCxnSpPr>
          <p:nvPr/>
        </p:nvCxnSpPr>
        <p:spPr>
          <a:xfrm flipV="1">
            <a:off x="8669098" y="4849566"/>
            <a:ext cx="0" cy="2474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4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Attribute types: Categorical (nominal)</a:t>
            </a:r>
            <a:endParaRPr lang="en-PT" sz="4400" b="1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Does not have an implicit ordering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Also called </a:t>
            </a:r>
            <a:r>
              <a:rPr lang="en-US" b="1" dirty="0"/>
              <a:t>nominal</a:t>
            </a:r>
            <a:r>
              <a:rPr lang="en-US" dirty="0"/>
              <a:t>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Can still be a number, but doesn’t make sense to aggregate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Dog breeds (hierarchical!)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Song genres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City names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41750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Programming experience</a:t>
            </a:r>
            <a:endParaRPr lang="en-PT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6046C-D4C4-176A-8BD3-53A8D8C9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78" y="616926"/>
            <a:ext cx="5772151" cy="5624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1C56B-ABA3-D13D-3D58-1DA23ECAC04F}"/>
              </a:ext>
            </a:extLst>
          </p:cNvPr>
          <p:cNvSpPr txBox="1"/>
          <p:nvPr/>
        </p:nvSpPr>
        <p:spPr>
          <a:xfrm>
            <a:off x="3318782" y="6199458"/>
            <a:ext cx="613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/>
              <a:t>tinyurl.com</a:t>
            </a:r>
            <a:r>
              <a:rPr lang="en-US" sz="3600" b="1" dirty="0"/>
              <a:t>/f6sby8su</a:t>
            </a:r>
          </a:p>
        </p:txBody>
      </p:sp>
    </p:spTree>
    <p:extLst>
      <p:ext uri="{BB962C8B-B14F-4D97-AF65-F5344CB8AC3E}">
        <p14:creationId xmlns:p14="http://schemas.microsoft.com/office/powerpoint/2010/main" val="3296024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Attribute types: Ordered</a:t>
            </a:r>
            <a:endParaRPr lang="en-PT" sz="4400" b="1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Ordered data has an implicit ordering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Ordinal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Has an order but differences between categories may not be equal/measurable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Example:	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Likert scale (questionnaire responses)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Quantitative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Supports arithmetic, differences between values are measurable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Interval data: </a:t>
            </a:r>
            <a:r>
              <a:rPr lang="en-US" dirty="0"/>
              <a:t>We can derive the gap between data values, and it has meaning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 dirty="0"/>
              <a:t>Ratio data:</a:t>
            </a:r>
            <a:r>
              <a:rPr lang="en-US" dirty="0"/>
              <a:t> Similar to interval data, but has a true zero that has meaning. Allows math operations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1, 2, 3, 4, 5.4, 345.2221, 17366105.23872, 1000000000000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839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Attribute types: Ordered</a:t>
            </a:r>
            <a:endParaRPr lang="en-PT" sz="4400" b="1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may have different types of ordering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Sequential: </a:t>
            </a:r>
            <a:r>
              <a:rPr lang="en-US" dirty="0"/>
              <a:t>Values have a minimum and a maximum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Example: Person’s height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Diverging: </a:t>
            </a:r>
            <a:r>
              <a:rPr lang="en-US" dirty="0"/>
              <a:t>Values can be divided into 2 sequences pointing in opposite directions, meeting at a common zero point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Example: Terrain elevation (sea level = 0)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Cyclic: </a:t>
            </a:r>
            <a:r>
              <a:rPr lang="en-US" dirty="0"/>
              <a:t>Values wrap around back to a starting point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Example: Hour of the day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43818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Attribute hierarchies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Attributes can often be grouped hierarchically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Interesting patterns may emerge at different hierarchy levels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Example: stock price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CCA34-D599-BE14-3FD2-1D18DAAD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" y="2411004"/>
            <a:ext cx="4013674" cy="3016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0181C-55F6-BD45-993F-BAFB23BC2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567" y="2411004"/>
            <a:ext cx="4121423" cy="3057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F477D-3CF1-2593-C3B0-1120F34E1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074" y="2411004"/>
            <a:ext cx="4040611" cy="3030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E6AEB2-E726-7E59-0056-89F2D843F34D}"/>
              </a:ext>
            </a:extLst>
          </p:cNvPr>
          <p:cNvSpPr/>
          <p:nvPr/>
        </p:nvSpPr>
        <p:spPr>
          <a:xfrm>
            <a:off x="85019" y="5427994"/>
            <a:ext cx="12106981" cy="763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4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Attribute types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Also makes sense to group into </a:t>
            </a:r>
            <a:r>
              <a:rPr lang="en-US" b="1" dirty="0"/>
              <a:t>dependent </a:t>
            </a:r>
            <a:r>
              <a:rPr lang="en-US" dirty="0"/>
              <a:t>and </a:t>
            </a:r>
            <a:r>
              <a:rPr lang="en-US" b="1" dirty="0"/>
              <a:t>independent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Independent attributes: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Way of describing the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Usually discrete (i.e., categorical)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Dependent attributes: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Their value is a function of one or more independent variables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Numerical data that can be analyzed, manipulated, and aggregated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26337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Metadata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about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Can be difficult to visualize since it adds complexity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Underlying task of visualization remains the same, though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7182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Exercise: US Census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589228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What are the types of these attributes?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Categorical, ordinal, or quantitative (ratio or interval)?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Dependent or independent?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Talk with your neighbor for ~2 min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People count: </a:t>
            </a:r>
            <a:r>
              <a:rPr lang="en-US" dirty="0"/>
              <a:t># of people in group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Year: </a:t>
            </a:r>
            <a:r>
              <a:rPr lang="en-US" dirty="0"/>
              <a:t>1850 – 2000 (every decade)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Age: </a:t>
            </a:r>
            <a:r>
              <a:rPr lang="en-US" dirty="0"/>
              <a:t>0 – 90+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Sex: </a:t>
            </a:r>
            <a:r>
              <a:rPr lang="en-US" dirty="0"/>
              <a:t>male, female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Marital status: </a:t>
            </a:r>
            <a:r>
              <a:rPr lang="en-US" dirty="0"/>
              <a:t>single, married, divorced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6D831-88C0-814F-9811-0740A39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2" y="-8342"/>
            <a:ext cx="6096000" cy="68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3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Exercise: US Census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589228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What are the types of these attributes?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Categorical, ordinal, or quantitative (ratio or interval)?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Dependent or independent?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Talk with your neighbor for ~2 min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People count: </a:t>
            </a:r>
            <a:r>
              <a:rPr lang="en-US" dirty="0"/>
              <a:t>quantitative (ratio)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Year: </a:t>
            </a:r>
            <a:r>
              <a:rPr lang="en-US" dirty="0"/>
              <a:t>quantitative (interval) or ordinal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Age: </a:t>
            </a:r>
            <a:r>
              <a:rPr lang="en-US" dirty="0"/>
              <a:t>quantitative (ratio) or ordinal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Sex: </a:t>
            </a:r>
            <a:r>
              <a:rPr lang="en-US" dirty="0"/>
              <a:t>categorical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Marital status: </a:t>
            </a:r>
            <a:r>
              <a:rPr lang="en-US" dirty="0"/>
              <a:t>categorical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6D831-88C0-814F-9811-0740A39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2" y="-8342"/>
            <a:ext cx="6096000" cy="68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Exercise: US Census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5589228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What are the types of these attributes?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Categorical, ordinal, or quantitative (ratio or interval)?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Dependent or independent?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Talk with your neighbor for ~2 min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People count: </a:t>
            </a:r>
            <a:r>
              <a:rPr lang="en-US" dirty="0"/>
              <a:t>dependent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Year: </a:t>
            </a:r>
            <a:r>
              <a:rPr lang="en-US" dirty="0"/>
              <a:t>independent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Age: </a:t>
            </a:r>
            <a:r>
              <a:rPr lang="en-US" dirty="0"/>
              <a:t>dependent (?)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Sex: </a:t>
            </a:r>
            <a:r>
              <a:rPr lang="en-US" dirty="0"/>
              <a:t>independent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Marital status: </a:t>
            </a:r>
            <a:r>
              <a:rPr lang="en-US" dirty="0"/>
              <a:t>independent (?)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6D831-88C0-814F-9811-0740A39B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2" y="-8342"/>
            <a:ext cx="6096000" cy="68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55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5 Minute Break</a:t>
            </a:r>
            <a:br>
              <a:rPr lang="en-US" sz="6000" b="1" dirty="0"/>
            </a:br>
            <a:r>
              <a:rPr lang="en-US" sz="6000" b="1" dirty="0"/>
              <a:t>resume @ 11:58am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4521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Visualization techniques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have the data, now how do we show it to someone?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What are our options?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How do we implement these options?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46175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Office hours</a:t>
            </a:r>
            <a:endParaRPr lang="en-PT" sz="4400" b="1" dirty="0"/>
          </a:p>
        </p:txBody>
      </p:sp>
    </p:spTree>
    <p:extLst>
      <p:ext uri="{BB962C8B-B14F-4D97-AF65-F5344CB8AC3E}">
        <p14:creationId xmlns:p14="http://schemas.microsoft.com/office/powerpoint/2010/main" val="3423504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Visualization techniques</a:t>
            </a:r>
            <a:endParaRPr lang="en-PT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624CB-AB5A-9BAA-F8AF-39EAA624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937"/>
            <a:ext cx="2755900" cy="2222500"/>
          </a:xfrm>
          <a:prstGeom prst="rect">
            <a:avLst/>
          </a:prstGeom>
        </p:spPr>
      </p:pic>
      <p:pic>
        <p:nvPicPr>
          <p:cNvPr id="6150" name="Picture 6" descr="Design of scatter plots. Guideline to designing scatter plots, a… | by  Andrew Marcus | Bootcamp">
            <a:extLst>
              <a:ext uri="{FF2B5EF4-FFF2-40B4-BE49-F238E27FC236}">
                <a16:creationId xmlns:a16="http://schemas.microsoft.com/office/drawing/2014/main" id="{2F5CCDE9-2C26-8115-9F2B-CDBDC2345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4" y="1004025"/>
            <a:ext cx="3511756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at Is a Choropleth Map and Why Are They Useful? - Population Education">
            <a:extLst>
              <a:ext uri="{FF2B5EF4-FFF2-40B4-BE49-F238E27FC236}">
                <a16:creationId xmlns:a16="http://schemas.microsoft.com/office/drawing/2014/main" id="{B969C551-F6D3-8237-608E-154A5C7E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00" y="308514"/>
            <a:ext cx="3290234" cy="31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What the Hex? (a brief history of the hex) - The Flerlage Twins: Analytics,  Data Visualization, and Tableau">
            <a:extLst>
              <a:ext uri="{FF2B5EF4-FFF2-40B4-BE49-F238E27FC236}">
                <a16:creationId xmlns:a16="http://schemas.microsoft.com/office/drawing/2014/main" id="{92B39A87-2214-531C-569C-DF06C9DF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45" y="3124283"/>
            <a:ext cx="3511757" cy="226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8055C-660F-CDF7-0EDF-E23A68792517}"/>
              </a:ext>
            </a:extLst>
          </p:cNvPr>
          <p:cNvSpPr txBox="1"/>
          <p:nvPr/>
        </p:nvSpPr>
        <p:spPr>
          <a:xfrm>
            <a:off x="7511143" y="4258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AutoShape 12" descr="What is a Treemapping Chart? | Jaspersoft">
            <a:extLst>
              <a:ext uri="{FF2B5EF4-FFF2-40B4-BE49-F238E27FC236}">
                <a16:creationId xmlns:a16="http://schemas.microsoft.com/office/drawing/2014/main" id="{58C72E78-C73E-4DAB-4E44-03B315EEBD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8" name="Picture 14" descr="ChartDirector Chart Gallery - Tree Map Charts">
            <a:extLst>
              <a:ext uri="{FF2B5EF4-FFF2-40B4-BE49-F238E27FC236}">
                <a16:creationId xmlns:a16="http://schemas.microsoft.com/office/drawing/2014/main" id="{5A0A09DD-84AF-6021-4C2C-B2EE94EA3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1" y="3088751"/>
            <a:ext cx="3078144" cy="307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SankeyMATIC: Make Beautiful Flow Diagrams">
            <a:extLst>
              <a:ext uri="{FF2B5EF4-FFF2-40B4-BE49-F238E27FC236}">
                <a16:creationId xmlns:a16="http://schemas.microsoft.com/office/drawing/2014/main" id="{342375CF-3826-2604-7A8B-D066AE95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14" y="4034190"/>
            <a:ext cx="4509006" cy="27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30135-DA3E-5096-E632-6E3333BE7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1744" y="480687"/>
            <a:ext cx="2895600" cy="292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B89FF-872E-5523-C58D-183812A352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616" y="3767646"/>
            <a:ext cx="2895601" cy="2930488"/>
          </a:xfrm>
          <a:prstGeom prst="rect">
            <a:avLst/>
          </a:prstGeom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283B5E52-090B-6DFB-2EA0-DCE454077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71" y="4312461"/>
            <a:ext cx="2936946" cy="27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21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Python + matplotlib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https://colab.research.google.com/drive/1PJqGp_v-cKx62hC0ba9g2zzxzJ8NySVq?usp=sharing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97340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Python + bokeh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https://colab.research.google.com/drive/1SYAirRVHoGK-zxXyMn4VT0yONMEDiY8-?usp=sharing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245650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LaTeX crash course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Essentially a Markup Language (like HTML, XML and RTF)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Invented in the 70s by Donald Knuth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He was writing a book, but there were no good typesetting solutions, so he made his own!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 should use </a:t>
            </a:r>
            <a:r>
              <a:rPr lang="en-US" dirty="0">
                <a:hlinkClick r:id="rId3"/>
              </a:rPr>
              <a:t>https://www.overleaf.com/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Requires internet connection, but avoids somewhat annoying installation + compile process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760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LaTeX vs Word processors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High typeset quality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Easy to include math formulas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Source file format id not bounded to a particular OS or platform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Latex implementations exists for all platforms (DOS, Windows, </a:t>
            </a:r>
            <a:r>
              <a:rPr lang="en-US" dirty="0" err="1"/>
              <a:t>Unices</a:t>
            </a:r>
            <a:r>
              <a:rPr lang="en-US" dirty="0"/>
              <a:t>,..)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Latex is free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32719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LaTeX vs Word processors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 facto standard for scientific publishing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Very few bugs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Good for large documents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Not very easy to learn 🙁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1506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LaTeX file structure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Document Class 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Predefined Formats (article, report, book,..)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Packages used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Added Functionality (graphics, reference style,...)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Main Body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Text and Bibliography References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707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LaTeX basics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Document class</a:t>
            </a:r>
          </a:p>
          <a:p>
            <a:pPr lvl="2" algn="l"/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documentclass</a:t>
            </a:r>
            <a:r>
              <a:rPr lang="en-US" altLang="en-US" dirty="0">
                <a:latin typeface="Courier New" panose="02070309020205020404" pitchFamily="49" charset="0"/>
              </a:rPr>
              <a:t>[</a:t>
            </a:r>
            <a:r>
              <a:rPr lang="en-US" altLang="en-US" i="1" dirty="0">
                <a:latin typeface="Courier New" panose="02070309020205020404" pitchFamily="49" charset="0"/>
              </a:rPr>
              <a:t>options</a:t>
            </a:r>
            <a:r>
              <a:rPr lang="en-US" altLang="en-US" dirty="0">
                <a:latin typeface="Courier New" panose="02070309020205020404" pitchFamily="49" charset="0"/>
              </a:rPr>
              <a:t>]{class}</a:t>
            </a:r>
            <a:endParaRPr lang="en-US" altLang="en-US" dirty="0"/>
          </a:p>
          <a:p>
            <a:pPr lvl="2" algn="l"/>
            <a:r>
              <a:rPr lang="en-US" altLang="en-US" dirty="0"/>
              <a:t>options = a4paper, 11pt, 12pt, 10pt, </a:t>
            </a:r>
            <a:r>
              <a:rPr lang="en-US" altLang="en-US" dirty="0" err="1"/>
              <a:t>twocolumn</a:t>
            </a:r>
            <a:r>
              <a:rPr lang="en-US" altLang="en-US" dirty="0"/>
              <a:t>, landscape,...</a:t>
            </a:r>
          </a:p>
          <a:p>
            <a:pPr lvl="2" algn="l"/>
            <a:r>
              <a:rPr lang="en-US" altLang="en-US" dirty="0"/>
              <a:t>class = article, report, book,...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Packages</a:t>
            </a:r>
          </a:p>
          <a:p>
            <a:pPr lvl="2" algn="l"/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usepackage</a:t>
            </a:r>
            <a:r>
              <a:rPr lang="en-US" altLang="en-US" dirty="0">
                <a:latin typeface="Courier New" panose="02070309020205020404" pitchFamily="49" charset="0"/>
              </a:rPr>
              <a:t>{package name}</a:t>
            </a:r>
          </a:p>
          <a:p>
            <a:pPr lvl="2" algn="l"/>
            <a:r>
              <a:rPr lang="en-US" altLang="en-US" dirty="0" err="1">
                <a:latin typeface="Courier New" panose="02070309020205020404" pitchFamily="49" charset="0"/>
              </a:rPr>
              <a:t>epsfig</a:t>
            </a:r>
            <a:r>
              <a:rPr lang="en-US" altLang="en-US" dirty="0">
                <a:latin typeface="Courier New" panose="02070309020205020404" pitchFamily="49" charset="0"/>
              </a:rPr>
              <a:t> = insert PS pictures into the document</a:t>
            </a:r>
          </a:p>
          <a:p>
            <a:pPr lvl="2" algn="l"/>
            <a:r>
              <a:rPr lang="en-US" altLang="en-US" dirty="0" err="1">
                <a:latin typeface="Courier New" panose="02070309020205020404" pitchFamily="49" charset="0"/>
              </a:rPr>
              <a:t>fancyhdr</a:t>
            </a:r>
            <a:r>
              <a:rPr lang="en-US" altLang="en-US" dirty="0">
                <a:latin typeface="Courier New" panose="02070309020205020404" pitchFamily="49" charset="0"/>
              </a:rPr>
              <a:t> = easy definition of footer and header</a:t>
            </a:r>
            <a:endParaRPr lang="en-US" altLang="en-US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136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Body of text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Start with </a:t>
            </a:r>
            <a:r>
              <a:rPr lang="en-US" altLang="en-US" dirty="0">
                <a:latin typeface="Courier New" panose="02070309020205020404" pitchFamily="49" charset="0"/>
              </a:rPr>
              <a:t>\begin{document}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End with </a:t>
            </a:r>
            <a:r>
              <a:rPr lang="en-US" altLang="en-US" dirty="0">
                <a:latin typeface="Courier New" panose="02070309020205020404" pitchFamily="49" charset="0"/>
              </a:rPr>
              <a:t>\end{document}</a:t>
            </a:r>
            <a:endParaRPr lang="en-US" alt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Typesetting Text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\\</a:t>
            </a:r>
            <a:r>
              <a:rPr lang="en-US" altLang="en-US" dirty="0"/>
              <a:t> or </a:t>
            </a:r>
            <a:r>
              <a:rPr lang="en-US" altLang="en-US" dirty="0">
                <a:latin typeface="Courier New" panose="02070309020205020404" pitchFamily="49" charset="0"/>
              </a:rPr>
              <a:t>\newline</a:t>
            </a:r>
            <a:r>
              <a:rPr lang="en-US" altLang="en-US" dirty="0"/>
              <a:t> and </a:t>
            </a:r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newpage</a:t>
            </a:r>
            <a:endParaRPr lang="en-US" alt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Quotations use backtick (`) and apostrophe (‘)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Bold  </a:t>
            </a:r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textbf</a:t>
            </a:r>
            <a:r>
              <a:rPr lang="en-US" altLang="en-US" dirty="0">
                <a:latin typeface="Courier New" panose="02070309020205020404" pitchFamily="49" charset="0"/>
              </a:rPr>
              <a:t>{……………} </a:t>
            </a:r>
            <a:r>
              <a:rPr lang="en-US" altLang="en-US" dirty="0"/>
              <a:t>or</a:t>
            </a:r>
            <a:r>
              <a:rPr lang="en-US" altLang="en-US" dirty="0">
                <a:latin typeface="Courier New" panose="02070309020205020404" pitchFamily="49" charset="0"/>
              </a:rPr>
              <a:t> \bf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Italics </a:t>
            </a:r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emph</a:t>
            </a:r>
            <a:r>
              <a:rPr lang="en-US" altLang="en-US" dirty="0">
                <a:latin typeface="Courier New" panose="02070309020205020404" pitchFamily="49" charset="0"/>
              </a:rPr>
              <a:t>{…………}</a:t>
            </a:r>
            <a:r>
              <a:rPr lang="en-US" altLang="en-US" dirty="0"/>
              <a:t> or </a:t>
            </a:r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textit</a:t>
            </a:r>
            <a:r>
              <a:rPr lang="en-US" altLang="en-US" dirty="0">
                <a:latin typeface="Courier New" panose="02070309020205020404" pitchFamily="49" charset="0"/>
              </a:rPr>
              <a:t>{………} </a:t>
            </a:r>
            <a:r>
              <a:rPr lang="en-US" altLang="en-US" dirty="0"/>
              <a:t>or \it</a:t>
            </a:r>
            <a:endParaRPr lang="en-US" altLang="en-US" dirty="0">
              <a:latin typeface="Courier New" panose="02070309020205020404" pitchFamily="49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Underline </a:t>
            </a:r>
            <a:r>
              <a:rPr lang="en-US" altLang="en-US" dirty="0">
                <a:latin typeface="Courier New" panose="02070309020205020404" pitchFamily="49" charset="0"/>
              </a:rPr>
              <a:t>\underline{…………} </a:t>
            </a:r>
            <a:r>
              <a:rPr lang="en-US" altLang="en-US" dirty="0"/>
              <a:t>or</a:t>
            </a:r>
            <a:r>
              <a:rPr lang="en-US" altLang="en-US" dirty="0">
                <a:latin typeface="Courier New" panose="02070309020205020404" pitchFamily="49" charset="0"/>
              </a:rPr>
              <a:t> \</a:t>
            </a:r>
            <a:r>
              <a:rPr lang="en-US" altLang="en-US" dirty="0" err="1">
                <a:latin typeface="Courier New" panose="02070309020205020404" pitchFamily="49" charset="0"/>
              </a:rPr>
              <a:t>ul</a:t>
            </a:r>
            <a:endParaRPr lang="en-US" alt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74200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Organizing a document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3"/>
            <a:ext cx="11527692" cy="556413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\section{Latex is Great}</a:t>
            </a:r>
            <a:r>
              <a:rPr lang="en-US" altLang="en-US" dirty="0"/>
              <a:t>            = 1. Latex is Great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\subsection{Why Latex is Great}</a:t>
            </a:r>
            <a:r>
              <a:rPr lang="en-US" altLang="en-US" dirty="0"/>
              <a:t>     = 1.1 Why Latex is Great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\subsubsection{Reason One}</a:t>
            </a:r>
            <a:r>
              <a:rPr lang="en-US" altLang="en-US" dirty="0"/>
              <a:t>  = 1.1.1 Reason One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\appendix</a:t>
            </a:r>
            <a:r>
              <a:rPr lang="en-US" altLang="en-US" dirty="0"/>
              <a:t> - changes numbering scheme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\chapter{…}</a:t>
            </a:r>
            <a:r>
              <a:rPr lang="en-US" altLang="en-US" dirty="0"/>
              <a:t> - To be used with book and report document classes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Titles, authors, and others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\title{…}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\author{…}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\footnote{…}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Labels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\label{</a:t>
            </a:r>
            <a:r>
              <a:rPr lang="en-US" altLang="en-US" i="1" dirty="0">
                <a:latin typeface="Courier New" panose="02070309020205020404" pitchFamily="49" charset="0"/>
              </a:rPr>
              <a:t>marker</a:t>
            </a:r>
            <a:r>
              <a:rPr lang="en-US" altLang="en-US" dirty="0">
                <a:latin typeface="Courier New" panose="02070309020205020404" pitchFamily="49" charset="0"/>
              </a:rPr>
              <a:t>}</a:t>
            </a:r>
            <a:r>
              <a:rPr lang="en-US" altLang="en-US" dirty="0"/>
              <a:t> - Marker in document.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\ref{</a:t>
            </a:r>
            <a:r>
              <a:rPr lang="en-US" altLang="en-US" i="1" dirty="0">
                <a:latin typeface="Courier New" panose="02070309020205020404" pitchFamily="49" charset="0"/>
              </a:rPr>
              <a:t>marker</a:t>
            </a:r>
            <a:r>
              <a:rPr lang="en-US" altLang="en-US" dirty="0">
                <a:latin typeface="Courier New" panose="02070309020205020404" pitchFamily="49" charset="0"/>
              </a:rPr>
              <a:t>}</a:t>
            </a:r>
            <a:r>
              <a:rPr lang="en-US" altLang="en-US" dirty="0"/>
              <a:t> - Displays section location of marker.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2677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Example Final Projects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965A327-A205-3B3F-CDEC-9ECBD8E0B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https://drive.google.com/file/d/1VMIuv29u4wwjghJalscGvCDYK0XALxPD/view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https://mbtaviz.github.io/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https://www.washingtonpost.com/graphics/2020/world/corona-simulator/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Your implementation of an existing research paper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181415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Lists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53643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LaTeX source:</a:t>
            </a:r>
          </a:p>
          <a:p>
            <a:pPr lvl="1" algn="l"/>
            <a:r>
              <a:rPr lang="en-US" altLang="en-US" dirty="0">
                <a:latin typeface="Courier New" panose="02070309020205020404" pitchFamily="49" charset="0"/>
              </a:rPr>
              <a:t>\begin{itemize}</a:t>
            </a:r>
          </a:p>
          <a:p>
            <a:pPr lvl="1" algn="l"/>
            <a:r>
              <a:rPr lang="en-US" altLang="en-US" dirty="0">
                <a:latin typeface="Courier New" panose="02070309020205020404" pitchFamily="49" charset="0"/>
              </a:rPr>
              <a:t>\item Apple</a:t>
            </a:r>
          </a:p>
          <a:p>
            <a:pPr lvl="1" algn="l"/>
            <a:r>
              <a:rPr lang="en-US" altLang="en-US" dirty="0">
                <a:latin typeface="Courier New" panose="02070309020205020404" pitchFamily="49" charset="0"/>
              </a:rPr>
              <a:t>\item Orange</a:t>
            </a:r>
          </a:p>
          <a:p>
            <a:pPr lvl="1" algn="l"/>
            <a:r>
              <a:rPr lang="en-US" altLang="en-US" dirty="0">
                <a:latin typeface="Courier New" panose="02070309020205020404" pitchFamily="49" charset="0"/>
              </a:rPr>
              <a:t>\end{itemize}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Apple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Orange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Enumerate</a:t>
            </a:r>
            <a:r>
              <a:rPr lang="en-US" altLang="en-US" dirty="0"/>
              <a:t> instead of </a:t>
            </a:r>
            <a:r>
              <a:rPr lang="en-US" altLang="en-US" dirty="0">
                <a:latin typeface="Courier New" panose="02070309020205020404" pitchFamily="49" charset="0"/>
              </a:rPr>
              <a:t>itemize</a:t>
            </a:r>
            <a:r>
              <a:rPr lang="en-US" altLang="en-US" dirty="0"/>
              <a:t> gives a numbered list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Lists can be nested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\begin{...} </a:t>
            </a:r>
            <a:r>
              <a:rPr lang="en-US" altLang="en-US" dirty="0"/>
              <a:t>is called an </a:t>
            </a:r>
            <a:r>
              <a:rPr lang="en-US" altLang="en-US" i="1" dirty="0"/>
              <a:t>environment</a:t>
            </a:r>
            <a:r>
              <a:rPr lang="en-US" altLang="en-US" dirty="0"/>
              <a:t> in LaTeX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Itemize, figure, table, enumerate,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88598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Example document</a:t>
            </a:r>
            <a:endParaRPr lang="en-PT" sz="4400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D450E6-C2F3-817F-53CD-3A0FDA1A0EA6}"/>
              </a:ext>
            </a:extLst>
          </p:cNvPr>
          <p:cNvSpPr txBox="1">
            <a:spLocks noChangeArrowheads="1"/>
          </p:cNvSpPr>
          <p:nvPr/>
        </p:nvSpPr>
        <p:spPr>
          <a:xfrm>
            <a:off x="328246" y="85580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Monotype Sort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documentclass</a:t>
            </a:r>
            <a:r>
              <a:rPr lang="en-US" altLang="en-US" dirty="0">
                <a:latin typeface="Courier New" panose="02070309020205020404" pitchFamily="49" charset="0"/>
              </a:rPr>
              <a:t>{article}</a:t>
            </a:r>
          </a:p>
          <a:p>
            <a:pPr algn="l">
              <a:buFont typeface="Monotype Sort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\title{Simple Example}</a:t>
            </a:r>
          </a:p>
          <a:p>
            <a:pPr algn="l">
              <a:buFont typeface="Monotype Sort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\author{Andrei </a:t>
            </a:r>
            <a:r>
              <a:rPr lang="en-US" altLang="en-US" dirty="0" err="1">
                <a:latin typeface="Courier New" panose="02070309020205020404" pitchFamily="49" charset="0"/>
              </a:rPr>
              <a:t>Gurtov</a:t>
            </a:r>
            <a:r>
              <a:rPr lang="en-US" altLang="en-US" dirty="0">
                <a:latin typeface="Courier New" panose="02070309020205020404" pitchFamily="49" charset="0"/>
              </a:rPr>
              <a:t>}</a:t>
            </a:r>
          </a:p>
          <a:p>
            <a:pPr algn="l">
              <a:buFont typeface="Monotype Sort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\date{March 2000}</a:t>
            </a:r>
          </a:p>
          <a:p>
            <a:pPr algn="l">
              <a:buFont typeface="Monotype Sort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\begin{document}</a:t>
            </a:r>
          </a:p>
          <a:p>
            <a:pPr algn="l">
              <a:buFont typeface="Monotype Sort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maketitle</a:t>
            </a:r>
            <a:endParaRPr lang="en-US" altLang="en-US" dirty="0">
              <a:latin typeface="Courier New" panose="02070309020205020404" pitchFamily="49" charset="0"/>
            </a:endParaRPr>
          </a:p>
          <a:p>
            <a:pPr algn="l">
              <a:buFont typeface="Monotype Sort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Hello world!</a:t>
            </a:r>
          </a:p>
          <a:p>
            <a:pPr algn="l">
              <a:buFont typeface="Monotype Sort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\end{document}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EF1877-6C85-3D55-FCEE-451D8D20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46" y="12210"/>
            <a:ext cx="4877377" cy="68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37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Tables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algn="l"/>
            <a:r>
              <a:rPr lang="en-US" altLang="en-US" dirty="0">
                <a:latin typeface="Courier New" panose="02070309020205020404" pitchFamily="49" charset="0"/>
              </a:rPr>
              <a:t>\begin{tabular}{|</a:t>
            </a:r>
            <a:r>
              <a:rPr lang="en-US" altLang="en-US" dirty="0" err="1">
                <a:latin typeface="Courier New" panose="02070309020205020404" pitchFamily="49" charset="0"/>
              </a:rPr>
              <a:t>l|r|c</a:t>
            </a:r>
            <a:r>
              <a:rPr lang="en-US" altLang="en-US" dirty="0">
                <a:latin typeface="Courier New" panose="02070309020205020404" pitchFamily="49" charset="0"/>
              </a:rPr>
              <a:t>} \</a:t>
            </a:r>
            <a:r>
              <a:rPr lang="en-US" altLang="en-US" dirty="0" err="1">
                <a:latin typeface="Courier New" panose="02070309020205020404" pitchFamily="49" charset="0"/>
              </a:rPr>
              <a:t>hline</a:t>
            </a:r>
            <a:endParaRPr lang="en-US" altLang="en-US" dirty="0">
              <a:latin typeface="Courier New" panose="02070309020205020404" pitchFamily="49" charset="0"/>
            </a:endParaRPr>
          </a:p>
          <a:p>
            <a:pPr algn="l"/>
            <a:r>
              <a:rPr lang="en-US" altLang="en-US" dirty="0">
                <a:latin typeface="Courier New" panose="02070309020205020404" pitchFamily="49" charset="0"/>
              </a:rPr>
              <a:t>Date &amp; Price &amp; Size \\ \</a:t>
            </a:r>
            <a:r>
              <a:rPr lang="en-US" altLang="en-US" dirty="0" err="1">
                <a:latin typeface="Courier New" panose="02070309020205020404" pitchFamily="49" charset="0"/>
              </a:rPr>
              <a:t>hline</a:t>
            </a:r>
            <a:endParaRPr lang="en-US" altLang="en-US" dirty="0">
              <a:latin typeface="Courier New" panose="02070309020205020404" pitchFamily="49" charset="0"/>
            </a:endParaRPr>
          </a:p>
          <a:p>
            <a:pPr algn="l"/>
            <a:r>
              <a:rPr lang="en-US" altLang="en-US" dirty="0">
                <a:latin typeface="Courier New" panose="02070309020205020404" pitchFamily="49" charset="0"/>
              </a:rPr>
              <a:t>Yesterday &amp; 5 &amp; big \\ \</a:t>
            </a:r>
            <a:r>
              <a:rPr lang="en-US" altLang="en-US" dirty="0" err="1">
                <a:latin typeface="Courier New" panose="02070309020205020404" pitchFamily="49" charset="0"/>
              </a:rPr>
              <a:t>hline</a:t>
            </a:r>
            <a:endParaRPr lang="en-US" altLang="en-US" dirty="0">
              <a:latin typeface="Courier New" panose="02070309020205020404" pitchFamily="49" charset="0"/>
            </a:endParaRPr>
          </a:p>
          <a:p>
            <a:pPr algn="l"/>
            <a:r>
              <a:rPr lang="en-US" altLang="en-US" dirty="0">
                <a:latin typeface="Courier New" panose="02070309020205020404" pitchFamily="49" charset="0"/>
              </a:rPr>
              <a:t>Today &amp; 3 &amp; small \\ \</a:t>
            </a:r>
            <a:r>
              <a:rPr lang="en-US" altLang="en-US" dirty="0" err="1">
                <a:latin typeface="Courier New" panose="02070309020205020404" pitchFamily="49" charset="0"/>
              </a:rPr>
              <a:t>hline</a:t>
            </a:r>
            <a:endParaRPr lang="en-US" altLang="en-US" dirty="0">
              <a:latin typeface="Courier New" panose="02070309020205020404" pitchFamily="49" charset="0"/>
            </a:endParaRPr>
          </a:p>
          <a:p>
            <a:pPr algn="l"/>
            <a:r>
              <a:rPr lang="en-US" altLang="en-US" dirty="0">
                <a:latin typeface="Courier New" panose="02070309020205020404" pitchFamily="49" charset="0"/>
              </a:rPr>
              <a:t>\end{tabular}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EF0D5C37-B2C2-FC08-26F2-73F5832E5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687274"/>
              </p:ext>
            </p:extLst>
          </p:nvPr>
        </p:nvGraphicFramePr>
        <p:xfrm>
          <a:off x="4227368" y="3429000"/>
          <a:ext cx="649605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330160" imgH="2602440" progId="Word.Document.8">
                  <p:embed/>
                </p:oleObj>
              </mc:Choice>
              <mc:Fallback>
                <p:oleObj name="Document" r:id="rId3" imgW="5330160" imgH="2602440" progId="Word.Document.8">
                  <p:embed/>
                  <p:pic>
                    <p:nvPicPr>
                      <p:cNvPr id="45060" name="Object 4">
                        <a:extLst>
                          <a:ext uri="{FF2B5EF4-FFF2-40B4-BE49-F238E27FC236}">
                            <a16:creationId xmlns:a16="http://schemas.microsoft.com/office/drawing/2014/main" id="{1DFBF304-435F-D696-6A59-A676AE40BB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368" y="3429000"/>
                        <a:ext cx="649605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3276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Figures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6585172" cy="4666436"/>
          </a:xfrm>
        </p:spPr>
        <p:txBody>
          <a:bodyPr/>
          <a:lstStyle/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usepackage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graphicspath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{./images/} } </a:t>
            </a: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\begin{document} </a:t>
            </a: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universe is immense and it seems to be homogeneous, in a large scale, everywhere we look at. </a:t>
            </a: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includegraphics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{universe} </a:t>
            </a: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There's a picture of a galaxy above </a:t>
            </a:r>
          </a:p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\end{document}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4B110-ED51-330B-BD56-87C59B45E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4194420"/>
            <a:ext cx="76073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0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Bibliography	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539788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Bibliography information is stored in a *.bib file, in </a:t>
            </a:r>
            <a:r>
              <a:rPr lang="en-US" altLang="en-US" dirty="0" err="1"/>
              <a:t>Bibtex</a:t>
            </a:r>
            <a:r>
              <a:rPr lang="en-US" altLang="en-US" dirty="0"/>
              <a:t> format.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Include </a:t>
            </a:r>
            <a:r>
              <a:rPr lang="en-US" dirty="0" err="1"/>
              <a:t>chicago</a:t>
            </a:r>
            <a:r>
              <a:rPr lang="en-US" dirty="0"/>
              <a:t> package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chicago</a:t>
            </a:r>
            <a:r>
              <a:rPr lang="en-US" dirty="0"/>
              <a:t>}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Set referencing style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\</a:t>
            </a:r>
            <a:r>
              <a:rPr lang="en-US" dirty="0" err="1"/>
              <a:t>bibliographystyle</a:t>
            </a:r>
            <a:r>
              <a:rPr lang="en-US" dirty="0"/>
              <a:t>{</a:t>
            </a:r>
            <a:r>
              <a:rPr lang="en-US" dirty="0" err="1"/>
              <a:t>chicago</a:t>
            </a:r>
            <a:r>
              <a:rPr lang="en-US" dirty="0"/>
              <a:t>} 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Create reference section by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\bibliography{</a:t>
            </a:r>
            <a:r>
              <a:rPr lang="en-US" dirty="0" err="1"/>
              <a:t>bibfile</a:t>
            </a:r>
            <a:r>
              <a:rPr lang="en-US" dirty="0"/>
              <a:t> with no extension}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1126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Bibliography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Citing references in text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\cite{cuc98}</a:t>
            </a:r>
            <a:r>
              <a:rPr lang="en-US" altLang="en-US" dirty="0"/>
              <a:t>  = (</a:t>
            </a:r>
            <a:r>
              <a:rPr lang="en-US" altLang="en-US" dirty="0" err="1"/>
              <a:t>Cuce</a:t>
            </a:r>
            <a:r>
              <a:rPr lang="en-US" altLang="en-US" dirty="0"/>
              <a:t> 1998)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citeN</a:t>
            </a:r>
            <a:r>
              <a:rPr lang="en-US" altLang="en-US" dirty="0">
                <a:latin typeface="Courier New" panose="02070309020205020404" pitchFamily="49" charset="0"/>
              </a:rPr>
              <a:t>{cru98}</a:t>
            </a:r>
            <a:r>
              <a:rPr lang="en-US" altLang="en-US" dirty="0"/>
              <a:t> = Crud (1998)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</a:rPr>
              <a:t>\</a:t>
            </a:r>
            <a:r>
              <a:rPr lang="en-US" altLang="en-US" dirty="0" err="1">
                <a:latin typeface="Courier New" panose="02070309020205020404" pitchFamily="49" charset="0"/>
              </a:rPr>
              <a:t>shortcite</a:t>
            </a:r>
            <a:r>
              <a:rPr lang="en-US" altLang="en-US" dirty="0">
                <a:latin typeface="Courier New" panose="02070309020205020404" pitchFamily="49" charset="0"/>
              </a:rPr>
              <a:t>{tom98}</a:t>
            </a:r>
            <a:r>
              <a:rPr lang="en-US" altLang="en-US" dirty="0"/>
              <a:t> = (Tom, et. al. 1998)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dirty="0"/>
              <a:t>Creating </a:t>
            </a:r>
            <a:r>
              <a:rPr lang="en-US" altLang="en-US" dirty="0" err="1"/>
              <a:t>Bibtex</a:t>
            </a:r>
            <a:r>
              <a:rPr lang="en-US" altLang="en-US" dirty="0"/>
              <a:t>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36D57-EEE4-7C7C-66B1-BC118E70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" y="3734290"/>
            <a:ext cx="5003800" cy="3111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AAA4F5-D9F4-41E9-AF65-34AAD7831A4C}"/>
              </a:ext>
            </a:extLst>
          </p:cNvPr>
          <p:cNvSpPr/>
          <p:nvPr/>
        </p:nvSpPr>
        <p:spPr>
          <a:xfrm>
            <a:off x="3505200" y="6303818"/>
            <a:ext cx="651164" cy="290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6F449-5209-7D79-9867-EBCCDE3E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5630"/>
            <a:ext cx="4334955" cy="30082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EC1263-8E70-FAD8-7F8C-EC37EF1CF63F}"/>
              </a:ext>
            </a:extLst>
          </p:cNvPr>
          <p:cNvSpPr/>
          <p:nvPr/>
        </p:nvSpPr>
        <p:spPr>
          <a:xfrm>
            <a:off x="7038957" y="3913314"/>
            <a:ext cx="651164" cy="290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F6B1AE-0D49-B03B-0C19-2A48D7590BC0}"/>
              </a:ext>
            </a:extLst>
          </p:cNvPr>
          <p:cNvCxnSpPr>
            <a:cxnSpLocks/>
          </p:cNvCxnSpPr>
          <p:nvPr/>
        </p:nvCxnSpPr>
        <p:spPr>
          <a:xfrm flipV="1">
            <a:off x="4156364" y="3586447"/>
            <a:ext cx="2174282" cy="27173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2A0C0E3-60EA-820C-A27D-1EADC334A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328" y="4598887"/>
            <a:ext cx="4685672" cy="20900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FEA8AD-3C87-8DE8-DBAE-F72B4277D59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690121" y="4058787"/>
            <a:ext cx="581043" cy="6218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8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TODO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7858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206467" y="2365600"/>
            <a:ext cx="9778400" cy="21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000" b="1" dirty="0"/>
              <a:t>Data Types</a:t>
            </a:r>
            <a:endParaRPr sz="60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F454D6-DE8D-3A0A-F3A9-A3011AE308BD}"/>
              </a:ext>
            </a:extLst>
          </p:cNvPr>
          <p:cNvSpPr txBox="1">
            <a:spLocks/>
          </p:cNvSpPr>
          <p:nvPr/>
        </p:nvSpPr>
        <p:spPr>
          <a:xfrm>
            <a:off x="1523667" y="3871775"/>
            <a:ext cx="9144000" cy="13146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945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 types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Need to process data with a computer. What does it look like? How can we organize it?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917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 types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5 basic data types: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Items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Attributes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Links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Positions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Grids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Provides a “language” that we can use to organize data viz concepts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04954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Dataset types</a:t>
            </a:r>
            <a:endParaRPr lang="en-PT" sz="4400" b="1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4B7719A-D604-013E-E26A-181DC0610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Collection of data </a:t>
            </a:r>
            <a:r>
              <a:rPr lang="en-US" dirty="0">
                <a:sym typeface="Wingdings" pitchFamily="2" charset="2"/>
              </a:rPr>
              <a:t>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Can be static or dynamic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A3BCE4-927F-F0F7-675B-5B0C02E7D924}"/>
              </a:ext>
            </a:extLst>
          </p:cNvPr>
          <p:cNvSpPr/>
          <p:nvPr/>
        </p:nvSpPr>
        <p:spPr>
          <a:xfrm>
            <a:off x="1120042" y="2191402"/>
            <a:ext cx="1828800" cy="2075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chemeClr val="tx1"/>
                </a:solidFill>
              </a:rPr>
              <a:t>Tables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495296-84E9-5A9C-327E-88254D3DA200}"/>
              </a:ext>
            </a:extLst>
          </p:cNvPr>
          <p:cNvSpPr/>
          <p:nvPr/>
        </p:nvSpPr>
        <p:spPr>
          <a:xfrm>
            <a:off x="3298092" y="2191402"/>
            <a:ext cx="2222500" cy="2075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chemeClr val="tx1"/>
                </a:solidFill>
              </a:rPr>
              <a:t>Networks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Items (nodes)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Links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Attributes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5B598C-5528-CB0F-66C2-E99F6D102B31}"/>
              </a:ext>
            </a:extLst>
          </p:cNvPr>
          <p:cNvSpPr/>
          <p:nvPr/>
        </p:nvSpPr>
        <p:spPr>
          <a:xfrm>
            <a:off x="5869842" y="2191402"/>
            <a:ext cx="1803400" cy="2075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chemeClr val="tx1"/>
                </a:solidFill>
              </a:rPr>
              <a:t>Fields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Grids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D10CC1-E3F8-CBD5-8019-129374C5E53B}"/>
              </a:ext>
            </a:extLst>
          </p:cNvPr>
          <p:cNvSpPr/>
          <p:nvPr/>
        </p:nvSpPr>
        <p:spPr>
          <a:xfrm>
            <a:off x="8022492" y="2198404"/>
            <a:ext cx="3407508" cy="2075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>
                <a:solidFill>
                  <a:schemeClr val="tx1"/>
                </a:solidFill>
              </a:rPr>
              <a:t>Geometry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Attributes (sometimes)</a:t>
            </a:r>
          </a:p>
        </p:txBody>
      </p:sp>
    </p:spTree>
    <p:extLst>
      <p:ext uri="{BB962C8B-B14F-4D97-AF65-F5344CB8AC3E}">
        <p14:creationId xmlns:p14="http://schemas.microsoft.com/office/powerpoint/2010/main" val="34540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B48FCF6-EBD6-1320-FE24-98F2E0305C64}"/>
              </a:ext>
            </a:extLst>
          </p:cNvPr>
          <p:cNvSpPr txBox="1">
            <a:spLocks/>
          </p:cNvSpPr>
          <p:nvPr/>
        </p:nvSpPr>
        <p:spPr>
          <a:xfrm>
            <a:off x="328246" y="12210"/>
            <a:ext cx="11527692" cy="74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Dataset types: Tables</a:t>
            </a:r>
            <a:endParaRPr lang="en-PT" sz="44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CF5A50-07CF-2506-E9D0-15EF28C3C7DE}"/>
              </a:ext>
            </a:extLst>
          </p:cNvPr>
          <p:cNvGraphicFramePr>
            <a:graphicFrameLocks noGrp="1"/>
          </p:cNvGraphicFramePr>
          <p:nvPr/>
        </p:nvGraphicFramePr>
        <p:xfrm>
          <a:off x="1968200" y="2192867"/>
          <a:ext cx="8128000" cy="2514600"/>
        </p:xfrm>
        <a:graphic>
          <a:graphicData uri="http://schemas.openxmlformats.org/drawingml/2006/table">
            <a:tbl>
              <a:tblPr firstRow="1" bandRow="1"/>
              <a:tblGrid>
                <a:gridCol w="2032000">
                  <a:extLst>
                    <a:ext uri="{9D8B030D-6E8A-4147-A177-3AD203B41FA5}">
                      <a16:colId xmlns:a16="http://schemas.microsoft.com/office/drawing/2014/main" val="28930270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701497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602266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7015290"/>
                    </a:ext>
                  </a:extLst>
                </a:gridCol>
              </a:tblGrid>
              <a:tr h="501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Country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Year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Population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Case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188800"/>
                  </a:ext>
                </a:extLst>
              </a:tr>
              <a:tr h="501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A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2020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10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1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25830"/>
                  </a:ext>
                </a:extLst>
              </a:tr>
              <a:tr h="501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A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2021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11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2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028367"/>
                  </a:ext>
                </a:extLst>
              </a:tr>
              <a:tr h="501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B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2020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50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3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117527"/>
                  </a:ext>
                </a:extLst>
              </a:tr>
              <a:tr h="501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B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2021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55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2500" dirty="0"/>
                        <a:t>5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ABA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68919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2A58B701-5360-B625-B736-46A55F4BE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6" y="905934"/>
            <a:ext cx="11527692" cy="46664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Much of the data we consider in life can be arranged in a 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56757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</TotalTime>
  <Words>1958</Words>
  <Application>Microsoft Macintosh PowerPoint</Application>
  <PresentationFormat>Widescreen</PresentationFormat>
  <Paragraphs>402</Paragraphs>
  <Slides>46</Slides>
  <Notes>46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Monotype Sorts</vt:lpstr>
      <vt:lpstr>Montserrat SemiBold</vt:lpstr>
      <vt:lpstr>Office Theme</vt:lpstr>
      <vt:lpstr>Document</vt:lpstr>
      <vt:lpstr>CS-GY 6313 B:  Information Visualization</vt:lpstr>
      <vt:lpstr>PowerPoint Presentation</vt:lpstr>
      <vt:lpstr>PowerPoint Presentation</vt:lpstr>
      <vt:lpstr>PowerPoint Presentation</vt:lpstr>
      <vt:lpstr>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Minute Break resume @ 11:58am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CS-GY 6313 B:  Information Visualization</dc:title>
  <dc:creator>Niall Luke Williams</dc:creator>
  <cp:lastModifiedBy>Niall Luke Williams</cp:lastModifiedBy>
  <cp:revision>190</cp:revision>
  <dcterms:created xsi:type="dcterms:W3CDTF">2024-09-03T12:45:09Z</dcterms:created>
  <dcterms:modified xsi:type="dcterms:W3CDTF">2024-09-12T16:56:33Z</dcterms:modified>
</cp:coreProperties>
</file>